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3" r:id="rId2"/>
    <p:sldId id="267" r:id="rId3"/>
    <p:sldId id="259" r:id="rId4"/>
    <p:sldId id="261" r:id="rId5"/>
    <p:sldId id="264" r:id="rId6"/>
    <p:sldId id="265" r:id="rId7"/>
    <p:sldId id="266" r:id="rId8"/>
    <p:sldId id="268" r:id="rId9"/>
    <p:sldId id="270" r:id="rId10"/>
    <p:sldId id="269" r:id="rId11"/>
    <p:sldId id="273" r:id="rId12"/>
    <p:sldId id="271" r:id="rId13"/>
    <p:sldId id="272" r:id="rId14"/>
    <p:sldId id="274" r:id="rId15"/>
    <p:sldId id="275" r:id="rId16"/>
    <p:sldId id="276" r:id="rId17"/>
    <p:sldId id="278" r:id="rId18"/>
    <p:sldId id="277" r:id="rId19"/>
    <p:sldId id="279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3" autoAdjust="0"/>
    <p:restoredTop sz="94662" autoAdjust="0"/>
  </p:normalViewPr>
  <p:slideViewPr>
    <p:cSldViewPr>
      <p:cViewPr varScale="1">
        <p:scale>
          <a:sx n="69" d="100"/>
          <a:sy n="69" d="100"/>
        </p:scale>
        <p:origin x="16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162BD-EE80-455C-911B-FB7D4A14071B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D09B0-D454-44A6-A62A-A5B603EF4B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47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D09B0-D454-44A6-A62A-A5B603EF4BB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97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D09B0-D454-44A6-A62A-A5B603EF4BB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4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38D6522-453F-4BCC-BE69-5F11A8C5875E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5CD96F0-37C0-4809-B2DD-FB814F3B2866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703004"/>
            <a:ext cx="4032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1º  semestre de 2025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3681" r="28443" b="3681"/>
          <a:stretch/>
        </p:blipFill>
        <p:spPr>
          <a:xfrm>
            <a:off x="5827594" y="0"/>
            <a:ext cx="3287806" cy="686070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92" y="4605014"/>
            <a:ext cx="1733663" cy="18483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3932" y="2204864"/>
            <a:ext cx="5775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AUDIÊNCIA PÚBLICA DE AVALIAÇÃO DO CUMPRIMENTO DAS METAS FISCAIS NO ÂMBITO MUNICIPAL</a:t>
            </a:r>
            <a:endParaRPr 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53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55" y="102196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24080"/>
              </p:ext>
            </p:extLst>
          </p:nvPr>
        </p:nvGraphicFramePr>
        <p:xfrm>
          <a:off x="323528" y="1772816"/>
          <a:ext cx="8496944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ÓRGÃOS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 </a:t>
                      </a:r>
                      <a:r>
                        <a:rPr lang="pt-BR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EMPENHADA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Câmara Municipal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2.096.524,86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</a:t>
                      </a: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Governo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929.305,73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Desenvolvimento Econômico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4.556.353,64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Administração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58.152.172,70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Educação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127.691.009,90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Assistência Social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20.832.692,94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 Ambiente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3.131.237,74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Fazenda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7.350.964,67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Segurança Pública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20.789.145,90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 e Frota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10.559.824,95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Saúde  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52.658.332,37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Controladoria Geral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273.812,93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404664"/>
            <a:ext cx="7308304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EMPENHADA POR ÓRGÃO 1º SEMESTRE/2025</a:t>
            </a:r>
          </a:p>
        </p:txBody>
      </p:sp>
    </p:spTree>
    <p:extLst>
      <p:ext uri="{BB962C8B-B14F-4D97-AF65-F5344CB8AC3E}">
        <p14:creationId xmlns:p14="http://schemas.microsoft.com/office/powerpoint/2010/main" val="25927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35" y="145268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28715"/>
              </p:ext>
            </p:extLst>
          </p:nvPr>
        </p:nvGraphicFramePr>
        <p:xfrm>
          <a:off x="323528" y="1916832"/>
          <a:ext cx="8352928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ÓRGÃOS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 </a:t>
                      </a:r>
                      <a:r>
                        <a:rPr lang="pt-BR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EMPENHADA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Procuradoria Geral do Município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3.898.084,13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Desenvolvimento</a:t>
                      </a: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Agric. e Pesca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31.819.519,46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Cultura, Turismo, Esp. e Lazer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21.323.406,51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Comunicação Social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3.086.631,73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Fundesul</a:t>
                      </a: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582.188,35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 e Habitação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303.658.778,94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1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Serviços Públicos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88.269.820,49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761.659.807,71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404664"/>
            <a:ext cx="7308304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EMPENHADA POR ÓRGÃO </a:t>
            </a:r>
          </a:p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SEMESTRE/2024</a:t>
            </a:r>
          </a:p>
        </p:txBody>
      </p:sp>
    </p:spTree>
    <p:extLst>
      <p:ext uri="{BB962C8B-B14F-4D97-AF65-F5344CB8AC3E}">
        <p14:creationId xmlns:p14="http://schemas.microsoft.com/office/powerpoint/2010/main" val="96096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31" y="56603"/>
            <a:ext cx="900100" cy="917521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13377"/>
              </p:ext>
            </p:extLst>
          </p:nvPr>
        </p:nvGraphicFramePr>
        <p:xfrm>
          <a:off x="70992" y="1556792"/>
          <a:ext cx="9073008" cy="461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Empenhada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 vMerge="1">
                  <a:txBody>
                    <a:bodyPr/>
                    <a:lstStyle/>
                    <a:p>
                      <a:endParaRPr lang="pt-B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Correntes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424.103.243,68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614.322.821,28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44,86%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Pessoal e Encargos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58.854.351,97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59.409.299,91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464">
                <a:tc>
                  <a:txBody>
                    <a:bodyPr/>
                    <a:lstStyle/>
                    <a:p>
                      <a:r>
                        <a:rPr lang="pt-BR" sz="20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Despesas  Correntes    </a:t>
                      </a:r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365.248.891,71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554.913.521,37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51,93%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984">
                <a:tc>
                  <a:txBody>
                    <a:bodyPr/>
                    <a:lstStyle/>
                    <a:p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de Capital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147.428.781,79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147.336.986,66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(0,06)%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147.428.781,79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147.336.986,66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(0,06)%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sz="1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8728">
                <a:tc>
                  <a:txBody>
                    <a:bodyPr/>
                    <a:lstStyle/>
                    <a:p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571.532.025,47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761.659.807,94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79512" y="332656"/>
            <a:ext cx="7416824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 EMPENHADA POR GRUPO DE NATUREZA</a:t>
            </a:r>
          </a:p>
        </p:txBody>
      </p:sp>
    </p:spTree>
    <p:extLst>
      <p:ext uri="{BB962C8B-B14F-4D97-AF65-F5344CB8AC3E}">
        <p14:creationId xmlns:p14="http://schemas.microsoft.com/office/powerpoint/2010/main" val="305804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96" y="180947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17076"/>
              </p:ext>
            </p:extLst>
          </p:nvPr>
        </p:nvGraphicFramePr>
        <p:xfrm>
          <a:off x="42785" y="2348880"/>
          <a:ext cx="9073008" cy="255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Receita/Despesa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 vMerge="1">
                  <a:txBody>
                    <a:bodyPr/>
                    <a:lstStyle/>
                    <a:p>
                      <a:endParaRPr lang="pt-B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Realizada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240.174.449,52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216.487.851,00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(9,86)%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 Empenhada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571.532.025,47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761.659.807,94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98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- 331.357.575,95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-545.171.956,94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51520" y="404664"/>
            <a:ext cx="5184576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ORÇAMENTÁRIO</a:t>
            </a:r>
          </a:p>
        </p:txBody>
      </p:sp>
    </p:spTree>
    <p:extLst>
      <p:ext uri="{BB962C8B-B14F-4D97-AF65-F5344CB8AC3E}">
        <p14:creationId xmlns:p14="http://schemas.microsoft.com/office/powerpoint/2010/main" val="418991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00375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184680"/>
              </p:ext>
            </p:extLst>
          </p:nvPr>
        </p:nvGraphicFramePr>
        <p:xfrm>
          <a:off x="42661" y="2132856"/>
          <a:ext cx="8993835" cy="3135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Mínimo</a:t>
                      </a:r>
                    </a:p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Constitucional</a:t>
                      </a:r>
                    </a:p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15% (anual)</a:t>
                      </a:r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Receita/Despesa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ASPS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6.125.568,52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7.066.749,34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15,37%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de Imp. e </a:t>
                      </a:r>
                      <a:r>
                        <a:rPr lang="pt-BR" sz="220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Tranf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44.900.001,41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57.051.425,06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98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Aplicado em ASPS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13,64%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12,39%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23528" y="260648"/>
            <a:ext cx="5184576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APLICADOS</a:t>
            </a:r>
          </a:p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– (ASPS)</a:t>
            </a:r>
          </a:p>
        </p:txBody>
      </p:sp>
    </p:spTree>
    <p:extLst>
      <p:ext uri="{BB962C8B-B14F-4D97-AF65-F5344CB8AC3E}">
        <p14:creationId xmlns:p14="http://schemas.microsoft.com/office/powerpoint/2010/main" val="374050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2" y="5744593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42857"/>
              </p:ext>
            </p:extLst>
          </p:nvPr>
        </p:nvGraphicFramePr>
        <p:xfrm>
          <a:off x="103864" y="1844824"/>
          <a:ext cx="8921703" cy="3135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Mínimo</a:t>
                      </a:r>
                    </a:p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Constitucional</a:t>
                      </a:r>
                    </a:p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 (anual)</a:t>
                      </a:r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200" b="1" i="0" u="none" strike="noStrike" kern="1200" cap="none" spc="0" normalizeH="0" baseline="0" noProof="0" dirty="0">
                          <a:ln>
                            <a:solidFill>
                              <a:prstClr val="white"/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Despesa/Receita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MDE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17.470.517,12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13.403.403,13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(23,28)%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Receitas de Imp. e </a:t>
                      </a:r>
                      <a:r>
                        <a:rPr lang="pt-BR" sz="2000" b="1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Transf</a:t>
                      </a:r>
                      <a:r>
                        <a:rPr lang="pt-BR" sz="2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44.900.001.41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57.051.425,06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98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Aplicado MDE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38,91%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3528" y="388694"/>
            <a:ext cx="5184576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APLICADOS </a:t>
            </a:r>
          </a:p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(MDE)</a:t>
            </a:r>
          </a:p>
        </p:txBody>
      </p:sp>
    </p:spTree>
    <p:extLst>
      <p:ext uri="{BB962C8B-B14F-4D97-AF65-F5344CB8AC3E}">
        <p14:creationId xmlns:p14="http://schemas.microsoft.com/office/powerpoint/2010/main" val="147888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89" y="83822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415165"/>
              </p:ext>
            </p:extLst>
          </p:nvPr>
        </p:nvGraphicFramePr>
        <p:xfrm>
          <a:off x="103864" y="2132856"/>
          <a:ext cx="8921703" cy="283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Aplicado </a:t>
                      </a:r>
                      <a:r>
                        <a:rPr lang="pt-BR" sz="2000" b="1" i="0" u="none" strike="noStrike" kern="1200" baseline="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Fundeb</a:t>
                      </a:r>
                      <a:endParaRPr lang="pt-BR" sz="2000" b="1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pt-BR" sz="20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(Art. 212-A ,inciso XI)</a:t>
                      </a:r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FUNDEB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7.791.387,34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10.892.272,15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39,80%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</a:t>
                      </a:r>
                      <a:r>
                        <a:rPr lang="pt-BR" sz="20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FUNDEB</a:t>
                      </a:r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11.070.627,95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13.365.313,50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20,73%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98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Aplicado FUNDEB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70,38%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81,50%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1520" y="388694"/>
            <a:ext cx="5184576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APLICADOS </a:t>
            </a:r>
          </a:p>
          <a:p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(FUNDEB)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5494" y="5625270"/>
            <a:ext cx="8861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Mínimo de 70% do FUNDEB na Remuneração dos Profissionais da Educação Básica. (Art. 212-A, inciso XI)</a:t>
            </a:r>
          </a:p>
        </p:txBody>
      </p:sp>
    </p:spTree>
    <p:extLst>
      <p:ext uri="{BB962C8B-B14F-4D97-AF65-F5344CB8AC3E}">
        <p14:creationId xmlns:p14="http://schemas.microsoft.com/office/powerpoint/2010/main" val="352184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96" y="37079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09994"/>
              </p:ext>
            </p:extLst>
          </p:nvPr>
        </p:nvGraphicFramePr>
        <p:xfrm>
          <a:off x="25690" y="1669451"/>
          <a:ext cx="9073008" cy="325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0736"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1º Semestre/2025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t-BR" sz="18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59">
                <a:tc vMerge="1">
                  <a:txBody>
                    <a:bodyPr/>
                    <a:lstStyle/>
                    <a:p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Legislativo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18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0">
                <a:tc gridSpan="3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t-BR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Corrente Líquida</a:t>
                      </a:r>
                      <a:endParaRPr kumimoji="0" lang="pt-BR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itchFamily="3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183152" marB="4680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464.800.048,09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  Total com Pessoal  –  últimos 12 meses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itchFamily="3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183152" marB="4680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157.715.638,78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2.681.601,81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42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Percentual de Despesa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itchFamily="3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183152" marB="46800"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33,93%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495839"/>
            <a:ext cx="7366252" cy="86177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com Pessoal</a:t>
            </a:r>
            <a:endParaRPr lang="pt-BR" sz="5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088325"/>
            <a:ext cx="909869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EXECUTIVO:    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= 54%     Prudencial = 51,3%     Alerta = 48,6%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5596546"/>
            <a:ext cx="909869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LEGISLATIVO: Máximo = 6,00%  Prudencial = 5,70%     Alerta = 5,40%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45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00" y="0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91577"/>
              </p:ext>
            </p:extLst>
          </p:nvPr>
        </p:nvGraphicFramePr>
        <p:xfrm>
          <a:off x="152284" y="2230813"/>
          <a:ext cx="8524172" cy="3953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 Semestre/2025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432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Dívida Consolidada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itchFamily="32" charset="-122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90000" marR="90000" marT="183152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itchFamily="32" charset="-122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90000" marR="90000" marT="183152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104">
                <a:tc>
                  <a:txBody>
                    <a:bodyPr/>
                    <a:lstStyle/>
                    <a:p>
                      <a:r>
                        <a:rPr lang="pt-BR" sz="2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Disponibilidade Caixa Líquida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1.398.819.549,61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761.112.153,65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10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Dívida Cons. Líquida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(1.398.819.549,61)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(761.112.153,65)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411">
                <a:tc>
                  <a:txBody>
                    <a:bodyPr/>
                    <a:lstStyle/>
                    <a:p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490.515.381,88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464.800.048,09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104">
                <a:tc>
                  <a:txBody>
                    <a:bodyPr/>
                    <a:lstStyle/>
                    <a:p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 Legal 120%RCL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(285,17)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(163,75)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31840" y="111696"/>
            <a:ext cx="4845972" cy="16312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Dívida Consolidada</a:t>
            </a:r>
            <a:endParaRPr lang="pt-BR" sz="5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9715" y="619527"/>
            <a:ext cx="2843808" cy="224676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 o montante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apurado, sem duplicidade, das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obrigações financeiras do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Município, assumidas para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amortização em prazo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a 12 meses,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deduzidas as disponibilidades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caixa, aplicações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financeiras e os demais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haveres financeiros.</a:t>
            </a:r>
          </a:p>
        </p:txBody>
      </p:sp>
    </p:spTree>
    <p:extLst>
      <p:ext uri="{BB962C8B-B14F-4D97-AF65-F5344CB8AC3E}">
        <p14:creationId xmlns:p14="http://schemas.microsoft.com/office/powerpoint/2010/main" val="88681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00" y="0"/>
            <a:ext cx="900100" cy="917521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639500"/>
              </p:ext>
            </p:extLst>
          </p:nvPr>
        </p:nvGraphicFramePr>
        <p:xfrm>
          <a:off x="251520" y="2420888"/>
          <a:ext cx="8424936" cy="4030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10959841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pt-BR" sz="20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 Semestre/2025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432">
                <a:tc>
                  <a:txBody>
                    <a:bodyPr/>
                    <a:lstStyle/>
                    <a:p>
                      <a:r>
                        <a:rPr lang="pt-BR" sz="22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Resultado Primário</a:t>
                      </a:r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itchFamily="32" charset="-122"/>
                          <a:cs typeface="Arial" panose="020B0604020202020204" pitchFamily="34" charset="0"/>
                        </a:rPr>
                        <a:t>(166.463.779,72)</a:t>
                      </a:r>
                    </a:p>
                  </a:txBody>
                  <a:tcPr marL="90000" marR="90000" marT="183152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itchFamily="32" charset="-122"/>
                          <a:cs typeface="Arial" panose="020B0604020202020204" pitchFamily="34" charset="0"/>
                        </a:rPr>
                        <a:t>(325.930.017,95)</a:t>
                      </a:r>
                    </a:p>
                  </a:txBody>
                  <a:tcPr marL="90000" marR="90000" marT="183152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64">
                <a:tc gridSpan="3">
                  <a:txBody>
                    <a:bodyPr/>
                    <a:lstStyle/>
                    <a:p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304">
                <a:tc>
                  <a:txBody>
                    <a:bodyPr/>
                    <a:lstStyle/>
                    <a:p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 Semestre/2025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endParaRPr lang="pt-BR" sz="2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104">
                <a:tc>
                  <a:txBody>
                    <a:bodyPr/>
                    <a:lstStyle/>
                    <a:p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Nominal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(94.276.104,87)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(270.693.612,53)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71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92388" y="975879"/>
            <a:ext cx="5112060" cy="132343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Nominal e Primário</a:t>
            </a:r>
            <a:endParaRPr lang="pt-BR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61702" y="1196306"/>
            <a:ext cx="3003812" cy="20313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Primário é a diferença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as receitas primárias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realizadas (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receitas orçamentárias,</a:t>
            </a:r>
          </a:p>
          <a:p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excluídas as receitas financeiras</a:t>
            </a: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as despesas primárias pagas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orçamentárias,</a:t>
            </a:r>
          </a:p>
          <a:p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excluídas as despesas financeiras)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somadas com os restos a pagar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1702" y="4213830"/>
            <a:ext cx="2970138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ao Resultado</a:t>
            </a:r>
          </a:p>
          <a:p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Primário somados os Juros Ativos e deduzidos os Juros Passivos.</a:t>
            </a:r>
          </a:p>
        </p:txBody>
      </p:sp>
    </p:spTree>
    <p:extLst>
      <p:ext uri="{BB962C8B-B14F-4D97-AF65-F5344CB8AC3E}">
        <p14:creationId xmlns:p14="http://schemas.microsoft.com/office/powerpoint/2010/main" val="323354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-10019"/>
            <a:ext cx="9144000" cy="1556792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488000" y="1238"/>
            <a:ext cx="409599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000" b="1" dirty="0">
              <a:ln w="1905"/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5000" b="1" dirty="0">
                <a:ln w="1905"/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LEGAL</a:t>
            </a:r>
            <a:endParaRPr lang="pt-BR" sz="5000" b="1" cap="none" spc="0" dirty="0">
              <a:ln w="1905"/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0" y="13251"/>
            <a:ext cx="900100" cy="9175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7504" y="863011"/>
            <a:ext cx="885698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101/2000 –LRF </a:t>
            </a:r>
          </a:p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Parágrafo 4º, Art. 9º </a:t>
            </a:r>
          </a:p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“... o Poder Executivo demonstrará e avaliará o cumprimento das metas fiscais de cada quadrimestre, em audiência pública...” 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63. É facultado aos Municípios com população inferior a cinquenta mil habitantes optar por:</a:t>
            </a:r>
          </a:p>
          <a:p>
            <a:pPr lvl="0" indent="2714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aplicar o disposto no art. 22 e no § 4</a:t>
            </a:r>
            <a:r>
              <a:rPr lang="pt-BR" altLang="pt-BR" sz="2000" b="1" u="sng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art. 30 ao final do semestre;</a:t>
            </a:r>
          </a:p>
          <a:p>
            <a:pPr lvl="0" indent="2714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- divulgar semestralmente:</a:t>
            </a:r>
          </a:p>
          <a:p>
            <a:pPr lvl="0" indent="2714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  (VETADO)</a:t>
            </a:r>
          </a:p>
          <a:p>
            <a:pPr lvl="0" indent="2714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o Relatório de Gestão Fiscal;</a:t>
            </a:r>
          </a:p>
          <a:p>
            <a:pPr lvl="0" indent="2714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os demonstrativos de que trata o art. 53;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21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-10019"/>
            <a:ext cx="9144000" cy="1556792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646533" y="361081"/>
            <a:ext cx="58480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000" b="1" dirty="0">
                <a:ln w="1905"/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OBJETIVO GERAL</a:t>
            </a:r>
            <a:endParaRPr lang="pt-BR" sz="5000" b="1" cap="none" spc="0" dirty="0">
              <a:ln w="1905"/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06" y="14594"/>
            <a:ext cx="900100" cy="9175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39389" y="1561400"/>
            <a:ext cx="8554384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relatório tem por objetivo abordar, de forma sucinta, alguns aspectos considerados mais relevantes da execução orçamentária e financeira e Avaliação de Metas Fiscais da Prefeitura de Presidente Kennedy – ES no 1º SEMESTRE de 2025 (Janeiro a Junho).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longo desta apresentação procuramos oferecer elementos para melhor compreensão dos quadros e tabelas da Lei de Responsabilidade Fiscal-LRF, publicados no DOM-Diário Oficial do Estado do Esp. Santo, homologados no sistema do SICONF e colocado a disposição da população através do sitio eletrônico:</a:t>
            </a:r>
          </a:p>
          <a:p>
            <a:r>
              <a:rPr lang="pt-BR" sz="2200" dirty="0">
                <a:solidFill>
                  <a:schemeClr val="bg1"/>
                </a:solidFill>
              </a:rPr>
              <a:t>https://presidentekennedyes.portaltp.com.br/consultas/documentos.aspx?id=4</a:t>
            </a:r>
          </a:p>
        </p:txBody>
      </p:sp>
    </p:spTree>
    <p:extLst>
      <p:ext uri="{BB962C8B-B14F-4D97-AF65-F5344CB8AC3E}">
        <p14:creationId xmlns:p14="http://schemas.microsoft.com/office/powerpoint/2010/main" val="194739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-86964"/>
            <a:ext cx="9144000" cy="1556792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1520" y="186932"/>
            <a:ext cx="8784976" cy="24468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Transparência da</a:t>
            </a:r>
          </a:p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Gestão Fiscal </a:t>
            </a:r>
          </a:p>
          <a:p>
            <a:endParaRPr lang="pt-B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Semestre/2025</a:t>
            </a:r>
            <a:endParaRPr lang="pt-BR" sz="3000" b="1" cap="none" spc="0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96" y="21471"/>
            <a:ext cx="900100" cy="9175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1560" y="2711916"/>
            <a:ext cx="7920880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algn="just">
              <a:buClr>
                <a:srgbClr val="996666"/>
              </a:buClr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ÍNDICES:</a:t>
            </a:r>
          </a:p>
          <a:p>
            <a:pPr algn="ctr">
              <a:spcBef>
                <a:spcPts val="800"/>
              </a:spcBef>
              <a:buClrTx/>
              <a:buFontTx/>
              <a:buNone/>
              <a:defRPr/>
            </a:pP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Execução Orçamentária – Detalhamento da Receita e Despesa;</a:t>
            </a: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na Educação e Saúde;</a:t>
            </a: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 com Pessoal;</a:t>
            </a: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Dívida Pública Consolidada;</a:t>
            </a: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Primário e Nominal;</a:t>
            </a:r>
          </a:p>
          <a:p>
            <a:pPr marL="338138" indent="-331788">
              <a:buClr>
                <a:srgbClr val="996666"/>
              </a:buClr>
              <a:buFont typeface="Wingdings" charset="2"/>
              <a:buChar char=""/>
              <a:defRPr/>
            </a:pPr>
            <a:endParaRPr lang="pt-BR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5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36" y="2644171"/>
            <a:ext cx="8568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RECEITA</a:t>
            </a:r>
          </a:p>
        </p:txBody>
      </p:sp>
    </p:spTree>
    <p:extLst>
      <p:ext uri="{BB962C8B-B14F-4D97-AF65-F5344CB8AC3E}">
        <p14:creationId xmlns:p14="http://schemas.microsoft.com/office/powerpoint/2010/main" val="251948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52" y="13338"/>
            <a:ext cx="900100" cy="917521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774384"/>
              </p:ext>
            </p:extLst>
          </p:nvPr>
        </p:nvGraphicFramePr>
        <p:xfrm>
          <a:off x="0" y="1196752"/>
          <a:ext cx="9102394" cy="495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8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66">
                <a:tc rowSpan="2"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1º Semestre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r>
                        <a:rPr lang="pt-B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271">
                <a:tc vMerge="1"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r>
                        <a:rPr lang="pt-BR" sz="20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Receitas Correntes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245.329.187,38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221.190.521,17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(9,84)%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Tributárias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19.390.908,87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29.435.256,53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51,80%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de Contribuições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547.950,78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571.569,93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Patrimonial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73.784.628,92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56.690.024,42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(23,16)%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de Serviços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322.588,86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488862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Transferências</a:t>
                      </a:r>
                      <a:r>
                        <a:rPr lang="pt-BR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Correntes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147.783.009,94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134.066.108,39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(9,28)%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Receitas Correntes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3.822.688,87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104.973,04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(97.2539)%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661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de Capital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873.459,08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526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- )Deduções das Receitas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(5.154.737,86)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(5.576.129,25)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240.174.449,52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216.487.851,00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(9,86)%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" y="284528"/>
            <a:ext cx="622818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Detalhamento das Receitas</a:t>
            </a:r>
          </a:p>
        </p:txBody>
      </p:sp>
    </p:spTree>
    <p:extLst>
      <p:ext uri="{BB962C8B-B14F-4D97-AF65-F5344CB8AC3E}">
        <p14:creationId xmlns:p14="http://schemas.microsoft.com/office/powerpoint/2010/main" val="17916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16688"/>
            <a:ext cx="900100" cy="9175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041" y="457369"/>
            <a:ext cx="53640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Impostos Municipais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53753"/>
              </p:ext>
            </p:extLst>
          </p:nvPr>
        </p:nvGraphicFramePr>
        <p:xfrm>
          <a:off x="0" y="1628800"/>
          <a:ext cx="9073152" cy="389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 vMerge="1">
                  <a:txBody>
                    <a:bodyPr/>
                    <a:lstStyle/>
                    <a:p>
                      <a:endParaRPr lang="pt-B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IPTU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548.159,43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643.955,97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17,48%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9.338.586,76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17.278.583,98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85,02%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464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ITBI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69.234,14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356.001,32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414,20%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IRRF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8.892.868,94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10.653.753,73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dos Impostos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18.848.849,27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28.932.295,00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53,50%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–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240.174.449,52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216.487.851,00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(9,86)%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na Receita 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13,36%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18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44" y="44470"/>
            <a:ext cx="900100" cy="91752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248150"/>
            <a:ext cx="612068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Correntes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561192"/>
              </p:ext>
            </p:extLst>
          </p:nvPr>
        </p:nvGraphicFramePr>
        <p:xfrm>
          <a:off x="0" y="1268760"/>
          <a:ext cx="9073008" cy="519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o 1º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Semestre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Variação</a:t>
                      </a:r>
                    </a:p>
                    <a:p>
                      <a:pPr algn="ctr"/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376">
                <a:tc vMerge="1">
                  <a:txBody>
                    <a:bodyPr/>
                    <a:lstStyle/>
                    <a:p>
                      <a:endParaRPr lang="pt-B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176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Transferência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União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123.013.511,10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106.176.630,52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(13,68)%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FPM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14.149.704,25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15.350.150,09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8,49%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464">
                <a:tc>
                  <a:txBody>
                    <a:bodyPr/>
                    <a:lstStyle/>
                    <a:p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2.807.044,76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2.723.798,21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(2,96)%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Royalties de Petróleo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105.472.732,12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86.910.223,38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(17,60)%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309.729,53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938.974,53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203,16%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União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274.300,44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253.484,31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(7,58)%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Transferência</a:t>
                      </a:r>
                      <a:r>
                        <a:rPr lang="pt-BR" sz="2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Estado</a:t>
                      </a:r>
                      <a:endParaRPr lang="pt-BR" sz="2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13.794.307,51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14.524.164,37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5,29%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9.825.013,54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10.580.012,63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7,69%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IPVA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1.636.711,33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1.772.729,09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Estado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2.332.582,64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2.171.422,65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(6,91)%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87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55" y="116632"/>
            <a:ext cx="900100" cy="91752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95536" y="2606009"/>
            <a:ext cx="8568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DESPESA</a:t>
            </a:r>
            <a:endParaRPr lang="pt-BR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53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4078</TotalTime>
  <Words>1067</Words>
  <Application>Microsoft Office PowerPoint</Application>
  <PresentationFormat>Apresentação na tela (4:3)</PresentationFormat>
  <Paragraphs>395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Calibri</vt:lpstr>
      <vt:lpstr>Palatino Linotype</vt:lpstr>
      <vt:lpstr>Tahoma</vt:lpstr>
      <vt:lpstr>Wingdings</vt:lpstr>
      <vt:lpstr>Elementar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Prefeitura Municipal de Presidente Kennedy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Marilza Machado Macedo de Almeida</dc:creator>
  <cp:lastModifiedBy>Marilza Machado Macedo de Almeida</cp:lastModifiedBy>
  <cp:revision>148</cp:revision>
  <dcterms:created xsi:type="dcterms:W3CDTF">2023-07-28T15:11:51Z</dcterms:created>
  <dcterms:modified xsi:type="dcterms:W3CDTF">2025-08-11T12:30:21Z</dcterms:modified>
</cp:coreProperties>
</file>